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aveat"/>
      <p:regular r:id="rId14"/>
      <p:bold r:id="rId15"/>
    </p:embeddedFont>
    <p:embeddedFont>
      <p:font typeface="Nunito"/>
      <p:regular r:id="rId16"/>
      <p:bold r:id="rId17"/>
      <p:italic r:id="rId18"/>
      <p:boldItalic r:id="rId19"/>
    </p:embeddedFont>
    <p:embeddedFont>
      <p:font typeface="Amatic SC"/>
      <p:regular r:id="rId20"/>
      <p:bold r:id="rId21"/>
    </p:embeddedFont>
    <p:embeddedFont>
      <p:font typeface="Lobster"/>
      <p:regular r:id="rId22"/>
    </p:embeddedFont>
    <p:embeddedFont>
      <p:font typeface="Pacifico"/>
      <p:regular r:id="rId23"/>
    </p:embeddedFont>
    <p:embeddedFont>
      <p:font typeface="Oswald"/>
      <p:regular r:id="rId24"/>
      <p:bold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regular.fntdata"/><Relationship Id="rId22" Type="http://schemas.openxmlformats.org/officeDocument/2006/relationships/font" Target="fonts/Lobster-regular.fntdata"/><Relationship Id="rId21" Type="http://schemas.openxmlformats.org/officeDocument/2006/relationships/font" Target="fonts/AmaticSC-bold.fntdata"/><Relationship Id="rId24" Type="http://schemas.openxmlformats.org/officeDocument/2006/relationships/font" Target="fonts/Oswald-regular.fntdata"/><Relationship Id="rId23" Type="http://schemas.openxmlformats.org/officeDocument/2006/relationships/font" Target="fonts/Pacific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-regular.fntdata"/><Relationship Id="rId25" Type="http://schemas.openxmlformats.org/officeDocument/2006/relationships/font" Target="fonts/Oswald-bold.fntdata"/><Relationship Id="rId27" Type="http://schemas.openxmlformats.org/officeDocument/2006/relationships/font" Target="fonts/Comforta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Caveat-bold.fntdata"/><Relationship Id="rId14" Type="http://schemas.openxmlformats.org/officeDocument/2006/relationships/font" Target="fonts/Caveat-regular.fntdata"/><Relationship Id="rId17" Type="http://schemas.openxmlformats.org/officeDocument/2006/relationships/font" Target="fonts/Nunito-bold.fntdata"/><Relationship Id="rId16" Type="http://schemas.openxmlformats.org/officeDocument/2006/relationships/font" Target="fonts/Nunito-regular.fntdata"/><Relationship Id="rId19" Type="http://schemas.openxmlformats.org/officeDocument/2006/relationships/font" Target="fonts/Nunito-boldItalic.fntdata"/><Relationship Id="rId18" Type="http://schemas.openxmlformats.org/officeDocument/2006/relationships/font" Target="fonts/Nuni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2142e3fe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2142e3fe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3f739662f03bcf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3f739662f03bcf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63f739662f03bcf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63f739662f03bcf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e6892e44d31e4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e6892e44d31e4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32142e3fe4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32142e3fe4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32142e3fe4_4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32142e3fe4_4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2142e3fe4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32142e3fe4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5089f53e960b69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5089f53e960b6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1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22133" y="2158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600">
                <a:highlight>
                  <a:schemeClr val="accent5"/>
                </a:highlight>
              </a:rPr>
              <a:t>How to stay safe on the internet.</a:t>
            </a:r>
            <a:endParaRPr sz="7600">
              <a:highlight>
                <a:schemeClr val="accent5"/>
              </a:highlight>
            </a:endParaRPr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825" y="2433475"/>
            <a:ext cx="5231950" cy="257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>
            <p:ph idx="1" type="subTitle"/>
          </p:nvPr>
        </p:nvSpPr>
        <p:spPr>
          <a:xfrm>
            <a:off x="2903989" y="237654"/>
            <a:ext cx="3894000" cy="746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What is the </a:t>
            </a:r>
            <a:r>
              <a:rPr lang="en-GB" sz="3100">
                <a:latin typeface="Caveat"/>
                <a:ea typeface="Caveat"/>
                <a:cs typeface="Caveat"/>
                <a:sym typeface="Caveat"/>
              </a:rPr>
              <a:t>internet?</a:t>
            </a:r>
            <a:endParaRPr sz="31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/>
        </p:nvSpPr>
        <p:spPr>
          <a:xfrm rot="1431">
            <a:off x="2904000" y="1073788"/>
            <a:ext cx="4323600" cy="800400"/>
          </a:xfrm>
          <a:prstGeom prst="rect">
            <a:avLst/>
          </a:prstGeom>
          <a:solidFill>
            <a:srgbClr val="00FFFF"/>
          </a:solidFill>
          <a:ln cap="flat" cmpd="sng" w="28575">
            <a:solidFill>
              <a:srgbClr val="0000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274E13"/>
                </a:solidFill>
                <a:latin typeface="Amatic SC"/>
                <a:ea typeface="Amatic SC"/>
                <a:cs typeface="Amatic SC"/>
                <a:sym typeface="Amatic SC"/>
              </a:rPr>
              <a:t>The internet is an </a:t>
            </a:r>
            <a:r>
              <a:rPr lang="en-GB" sz="2000">
                <a:solidFill>
                  <a:srgbClr val="274E13"/>
                </a:solidFill>
                <a:latin typeface="Amatic SC"/>
                <a:ea typeface="Amatic SC"/>
                <a:cs typeface="Amatic SC"/>
                <a:sym typeface="Amatic SC"/>
              </a:rPr>
              <a:t>interconnected network of computers</a:t>
            </a:r>
            <a:endParaRPr sz="2000">
              <a:solidFill>
                <a:srgbClr val="274E13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36" name="Google Shape;136;p14"/>
          <p:cNvSpPr txBox="1"/>
          <p:nvPr/>
        </p:nvSpPr>
        <p:spPr>
          <a:xfrm>
            <a:off x="1771800" y="1963652"/>
            <a:ext cx="5600400" cy="608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highlight>
                  <a:srgbClr val="FF00FF"/>
                </a:highlight>
                <a:latin typeface="Lobster"/>
                <a:ea typeface="Lobster"/>
                <a:cs typeface="Lobster"/>
                <a:sym typeface="Lobster"/>
              </a:rPr>
              <a:t>All </a:t>
            </a:r>
            <a:r>
              <a:rPr lang="en-GB">
                <a:highlight>
                  <a:srgbClr val="FF00FF"/>
                </a:highlight>
                <a:latin typeface="Lobster"/>
                <a:ea typeface="Lobster"/>
                <a:cs typeface="Lobster"/>
                <a:sym typeface="Lobster"/>
              </a:rPr>
              <a:t>around the world there are billions of computers connected by wi-fi and cables that share information between each other </a:t>
            </a:r>
            <a:endParaRPr>
              <a:highlight>
                <a:srgbClr val="FF00FF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985496" y="2978263"/>
            <a:ext cx="7315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38" name="Google Shape;138;p14"/>
          <p:cNvSpPr txBox="1"/>
          <p:nvPr/>
        </p:nvSpPr>
        <p:spPr>
          <a:xfrm>
            <a:off x="914400" y="2456768"/>
            <a:ext cx="4997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4"/>
          <p:cNvSpPr txBox="1"/>
          <p:nvPr/>
        </p:nvSpPr>
        <p:spPr>
          <a:xfrm>
            <a:off x="734600" y="3297765"/>
            <a:ext cx="7190700" cy="7620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highlight>
                  <a:srgbClr val="00FF00"/>
                </a:highlight>
                <a:latin typeface="Pacifico"/>
                <a:ea typeface="Pacifico"/>
                <a:cs typeface="Pacifico"/>
                <a:sym typeface="Pacifico"/>
              </a:rPr>
              <a:t>You can get onto the Internet using a </a:t>
            </a:r>
            <a:r>
              <a:rPr lang="en-GB" sz="1900">
                <a:highlight>
                  <a:srgbClr val="00FF00"/>
                </a:highlight>
                <a:latin typeface="Pacifico"/>
                <a:ea typeface="Pacifico"/>
                <a:cs typeface="Pacifico"/>
                <a:sym typeface="Pacifico"/>
              </a:rPr>
              <a:t>laptop, a computer, a tablet and even a mobile phone!</a:t>
            </a:r>
            <a:endParaRPr sz="1900">
              <a:highlight>
                <a:srgbClr val="00FF00"/>
              </a:highlight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826898" y="2456784"/>
            <a:ext cx="7315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ctrTitle"/>
          </p:nvPr>
        </p:nvSpPr>
        <p:spPr>
          <a:xfrm>
            <a:off x="1892091" y="-158598"/>
            <a:ext cx="6251100" cy="25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 you use the </a:t>
            </a:r>
            <a:r>
              <a:rPr lang="en-GB"/>
              <a:t>internet for?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5"/>
          <p:cNvSpPr txBox="1"/>
          <p:nvPr>
            <p:ph idx="1" type="subTitle"/>
          </p:nvPr>
        </p:nvSpPr>
        <p:spPr>
          <a:xfrm>
            <a:off x="350083" y="1755518"/>
            <a:ext cx="7935300" cy="9516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highlight>
                  <a:srgbClr val="DD7E6B"/>
                </a:highlight>
                <a:latin typeface="Comfortaa"/>
                <a:ea typeface="Comfortaa"/>
                <a:cs typeface="Comfortaa"/>
                <a:sym typeface="Comfortaa"/>
              </a:rPr>
              <a:t>You can have a </a:t>
            </a:r>
            <a:r>
              <a:rPr lang="en-GB" sz="2000">
                <a:highlight>
                  <a:srgbClr val="DD7E6B"/>
                </a:highlight>
                <a:latin typeface="Comfortaa"/>
                <a:ea typeface="Comfortaa"/>
                <a:cs typeface="Comfortaa"/>
                <a:sym typeface="Comfortaa"/>
              </a:rPr>
              <a:t>lot of fun on the internet and learn about lots of interesting things</a:t>
            </a:r>
            <a:endParaRPr sz="2000">
              <a:highlight>
                <a:srgbClr val="DD7E6B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15"/>
          <p:cNvSpPr txBox="1"/>
          <p:nvPr/>
        </p:nvSpPr>
        <p:spPr>
          <a:xfrm>
            <a:off x="443525" y="3035164"/>
            <a:ext cx="7748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 txBox="1"/>
          <p:nvPr/>
        </p:nvSpPr>
        <p:spPr>
          <a:xfrm flipH="1">
            <a:off x="1291900" y="2849800"/>
            <a:ext cx="8055600" cy="1262100"/>
          </a:xfrm>
          <a:prstGeom prst="rect">
            <a:avLst/>
          </a:prstGeom>
          <a:noFill/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Watching tv shows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Watching videos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Playing games</a:t>
            </a:r>
            <a:endParaRPr>
              <a:highlight>
                <a:srgbClr val="FF0000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Finding things out</a:t>
            </a:r>
            <a:endParaRPr>
              <a:solidFill>
                <a:srgbClr val="FF0000"/>
              </a:solidFill>
              <a:highlight>
                <a:srgbClr val="FF0000"/>
              </a:highlight>
              <a:latin typeface="Caveat"/>
              <a:ea typeface="Caveat"/>
              <a:cs typeface="Caveat"/>
              <a:sym typeface="Cave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Learning at home</a:t>
            </a:r>
            <a:endParaRPr/>
          </a:p>
        </p:txBody>
      </p:sp>
      <p:sp>
        <p:nvSpPr>
          <p:cNvPr id="149" name="Google Shape;149;p15"/>
          <p:cNvSpPr/>
          <p:nvPr/>
        </p:nvSpPr>
        <p:spPr>
          <a:xfrm>
            <a:off x="4814925" y="2571753"/>
            <a:ext cx="1706076" cy="2476980"/>
          </a:xfrm>
          <a:prstGeom prst="lightningBol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"/>
          <p:cNvSpPr/>
          <p:nvPr/>
        </p:nvSpPr>
        <p:spPr>
          <a:xfrm>
            <a:off x="6521000" y="3134125"/>
            <a:ext cx="1213200" cy="14154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89564"/>
            <a:ext cx="9143999" cy="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/>
        </p:nvSpPr>
        <p:spPr>
          <a:xfrm>
            <a:off x="6524625" y="3600450"/>
            <a:ext cx="103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2728225" y="505725"/>
            <a:ext cx="65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/>
              <a:t>How to stay safe on the internet!</a:t>
            </a:r>
            <a:endParaRPr b="1" u="sng"/>
          </a:p>
        </p:txBody>
      </p:sp>
      <p:sp>
        <p:nvSpPr>
          <p:cNvPr id="158" name="Google Shape;158;p16"/>
          <p:cNvSpPr txBox="1"/>
          <p:nvPr/>
        </p:nvSpPr>
        <p:spPr>
          <a:xfrm>
            <a:off x="694075" y="1313750"/>
            <a:ext cx="78330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Always ask a grown up before going on the </a:t>
            </a:r>
            <a:r>
              <a:rPr lang="en-GB"/>
              <a:t>internet</a:t>
            </a:r>
            <a:r>
              <a:rPr lang="en-GB"/>
              <a:t>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Always check with a grown up if you want to try new websites.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No one owns the </a:t>
            </a:r>
            <a:r>
              <a:rPr lang="en-GB"/>
              <a:t>internet</a:t>
            </a:r>
            <a:r>
              <a:rPr lang="en-GB"/>
              <a:t> so not everything is suitable. </a:t>
            </a:r>
            <a:endParaRPr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3175" y="2575863"/>
            <a:ext cx="2514278" cy="22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750" y="2729163"/>
            <a:ext cx="2262850" cy="195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idx="1" type="subTitle"/>
          </p:nvPr>
        </p:nvSpPr>
        <p:spPr>
          <a:xfrm>
            <a:off x="311700" y="330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Staying safe on the internet!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886625" y="1705200"/>
            <a:ext cx="7138800" cy="1262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Sometimes things pop up on your screen.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Never click on these adverts that don’t look suitable  As a example of a advert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 Tell an adult if this happens.                              </a:t>
            </a:r>
            <a:endParaRPr/>
          </a:p>
        </p:txBody>
      </p:sp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3025" y="148425"/>
            <a:ext cx="2252400" cy="22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075" y="2571750"/>
            <a:ext cx="1262300" cy="20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1250" y="3168093"/>
            <a:ext cx="1476374" cy="59793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idx="1" type="subTitle"/>
          </p:nvPr>
        </p:nvSpPr>
        <p:spPr>
          <a:xfrm>
            <a:off x="311700" y="330525"/>
            <a:ext cx="8520600" cy="7926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B0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acifico"/>
                <a:ea typeface="Pacifico"/>
                <a:cs typeface="Pacifico"/>
                <a:sym typeface="Pacifico"/>
              </a:rPr>
              <a:t>Staying safe on the internet!</a:t>
            </a:r>
            <a:endParaRPr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867575" y="1276575"/>
            <a:ext cx="7138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-GB">
                <a:latin typeface="Oswald"/>
                <a:ea typeface="Oswald"/>
                <a:cs typeface="Oswald"/>
                <a:sym typeface="Oswald"/>
              </a:rPr>
              <a:t>You wouldn’t talk to a stranger in real life so don’t do it online.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●"/>
            </a:pPr>
            <a:r>
              <a:rPr lang="en-GB">
                <a:latin typeface="Oswald"/>
                <a:ea typeface="Oswald"/>
                <a:cs typeface="Oswald"/>
                <a:sym typeface="Oswald"/>
              </a:rPr>
              <a:t>Never tell people your name, where you live or your school 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>
                <a:latin typeface="Oswald"/>
                <a:ea typeface="Oswald"/>
                <a:cs typeface="Oswald"/>
                <a:sym typeface="Oswald"/>
              </a:rPr>
              <a:t>If anyone tries to talk to you tell a grown up.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8975" y="423175"/>
            <a:ext cx="2135914" cy="18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475" y="2793650"/>
            <a:ext cx="8682026" cy="236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19"/>
          <p:cNvPicPr preferRelativeResize="0"/>
          <p:nvPr/>
        </p:nvPicPr>
        <p:blipFill rotWithShape="1">
          <a:blip r:embed="rId3">
            <a:alphaModFix/>
          </a:blip>
          <a:srcRect b="13626" l="22113" r="23121" t="18846"/>
          <a:stretch/>
        </p:blipFill>
        <p:spPr>
          <a:xfrm>
            <a:off x="227475" y="126375"/>
            <a:ext cx="8707325" cy="48907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sp>
        <p:nvSpPr>
          <p:cNvPr id="183" name="Google Shape;183;p19"/>
          <p:cNvSpPr/>
          <p:nvPr/>
        </p:nvSpPr>
        <p:spPr>
          <a:xfrm>
            <a:off x="7532000" y="278025"/>
            <a:ext cx="1213200" cy="1213200"/>
          </a:xfrm>
          <a:prstGeom prst="smileyFace">
            <a:avLst>
              <a:gd fmla="val 4653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/>
        </p:nvSpPr>
        <p:spPr>
          <a:xfrm rot="-176907">
            <a:off x="3093218" y="526703"/>
            <a:ext cx="3032815" cy="2955194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FF"/>
                </a:solidFill>
                <a:highlight>
                  <a:srgbClr val="FF0000"/>
                </a:highlight>
                <a:latin typeface="Lobster"/>
                <a:ea typeface="Lobster"/>
                <a:cs typeface="Lobster"/>
                <a:sym typeface="Lobster"/>
              </a:rPr>
              <a:t>Thank</a:t>
            </a:r>
            <a:r>
              <a:rPr lang="en-GB" sz="3600">
                <a:solidFill>
                  <a:srgbClr val="0000FF"/>
                </a:solidFill>
                <a:highlight>
                  <a:srgbClr val="FF0000"/>
                </a:highlight>
                <a:latin typeface="Lobster"/>
                <a:ea typeface="Lobster"/>
                <a:cs typeface="Lobster"/>
                <a:sym typeface="Lobster"/>
              </a:rPr>
              <a:t> you for </a:t>
            </a:r>
            <a:r>
              <a:rPr lang="en-GB" sz="3600">
                <a:solidFill>
                  <a:srgbClr val="0000FF"/>
                </a:solidFill>
                <a:highlight>
                  <a:srgbClr val="FF9900"/>
                </a:highlight>
                <a:latin typeface="Lobster"/>
                <a:ea typeface="Lobster"/>
                <a:cs typeface="Lobster"/>
                <a:sym typeface="Lobster"/>
              </a:rPr>
              <a:t>your time now</a:t>
            </a:r>
            <a:r>
              <a:rPr lang="en-GB" sz="3600">
                <a:solidFill>
                  <a:srgbClr val="0000FF"/>
                </a:solidFill>
                <a:highlight>
                  <a:srgbClr val="FF0000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GB" sz="3600">
                <a:solidFill>
                  <a:srgbClr val="0000FF"/>
                </a:solidFill>
                <a:highlight>
                  <a:srgbClr val="FFFF00"/>
                </a:highlight>
                <a:latin typeface="Lobster"/>
                <a:ea typeface="Lobster"/>
                <a:cs typeface="Lobster"/>
                <a:sym typeface="Lobster"/>
              </a:rPr>
              <a:t>you should</a:t>
            </a:r>
            <a:r>
              <a:rPr lang="en-GB" sz="3600">
                <a:solidFill>
                  <a:srgbClr val="0000FF"/>
                </a:solidFill>
                <a:highlight>
                  <a:srgbClr val="FF0000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en-GB" sz="3600">
                <a:solidFill>
                  <a:srgbClr val="0000FF"/>
                </a:solidFill>
                <a:highlight>
                  <a:srgbClr val="EA9999"/>
                </a:highlight>
                <a:latin typeface="Lobster"/>
                <a:ea typeface="Lobster"/>
                <a:cs typeface="Lobster"/>
                <a:sym typeface="Lobster"/>
              </a:rPr>
              <a:t>never bully</a:t>
            </a:r>
            <a:r>
              <a:rPr lang="en-GB" sz="3600">
                <a:solidFill>
                  <a:srgbClr val="0000FF"/>
                </a:solidFill>
                <a:highlight>
                  <a:srgbClr val="38761D"/>
                </a:highlight>
                <a:latin typeface="Lobster"/>
                <a:ea typeface="Lobster"/>
                <a:cs typeface="Lobster"/>
                <a:sym typeface="Lobster"/>
              </a:rPr>
              <a:t>online</a:t>
            </a:r>
            <a:endParaRPr sz="3600">
              <a:solidFill>
                <a:srgbClr val="0000FF"/>
              </a:solidFill>
              <a:highlight>
                <a:srgbClr val="38761D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 flipH="1" rot="10800000">
            <a:off x="3816550" y="4338900"/>
            <a:ext cx="4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922550" y="1251100"/>
            <a:ext cx="63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 txBox="1"/>
          <p:nvPr/>
        </p:nvSpPr>
        <p:spPr>
          <a:xfrm>
            <a:off x="1731350" y="3723300"/>
            <a:ext cx="49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593975" y="2906650"/>
            <a:ext cx="55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0"/>
          <p:cNvSpPr txBox="1"/>
          <p:nvPr/>
        </p:nvSpPr>
        <p:spPr>
          <a:xfrm>
            <a:off x="1451457" y="2263950"/>
            <a:ext cx="77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6748475" y="1756625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0"/>
          <p:cNvSpPr txBox="1"/>
          <p:nvPr/>
        </p:nvSpPr>
        <p:spPr>
          <a:xfrm>
            <a:off x="-1187925" y="505500"/>
            <a:ext cx="727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000" y="1113438"/>
            <a:ext cx="2681875" cy="26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50" y="937950"/>
            <a:ext cx="2681875" cy="326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